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71" r:id="rId3"/>
    <p:sldId id="264" r:id="rId4"/>
    <p:sldId id="270" r:id="rId5"/>
    <p:sldId id="267" r:id="rId6"/>
    <p:sldId id="258" r:id="rId7"/>
    <p:sldId id="266" r:id="rId8"/>
    <p:sldId id="268" r:id="rId9"/>
    <p:sldId id="269" r:id="rId10"/>
    <p:sldId id="260" r:id="rId11"/>
    <p:sldId id="265"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8A90"/>
    <a:srgbClr val="4C62CE"/>
    <a:srgbClr val="EB94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92" d="100"/>
          <a:sy n="92" d="100"/>
        </p:scale>
        <p:origin x="-195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F6B8B7-55A7-4B26-B17F-BF1282A56377}" type="datetimeFigureOut">
              <a:rPr lang="en-US" smtClean="0"/>
              <a:pPr/>
              <a:t>3/31/2015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F07A29-3E5B-4C39-BBAD-0E4FD3C68C98}" type="slidenum">
              <a:rPr lang="en-US" smtClean="0"/>
              <a:pPr/>
              <a:t>‹#›</a:t>
            </a:fld>
            <a:endParaRPr lang="en-US"/>
          </a:p>
        </p:txBody>
      </p:sp>
    </p:spTree>
    <p:extLst>
      <p:ext uri="{BB962C8B-B14F-4D97-AF65-F5344CB8AC3E}">
        <p14:creationId xmlns:p14="http://schemas.microsoft.com/office/powerpoint/2010/main" val="1616130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07A29-3E5B-4C39-BBAD-0E4FD3C68C98}" type="slidenum">
              <a:rPr lang="en-US" smtClean="0"/>
              <a:pPr/>
              <a:t>3</a:t>
            </a:fld>
            <a:endParaRPr lang="en-US"/>
          </a:p>
        </p:txBody>
      </p:sp>
    </p:spTree>
    <p:extLst>
      <p:ext uri="{BB962C8B-B14F-4D97-AF65-F5344CB8AC3E}">
        <p14:creationId xmlns:p14="http://schemas.microsoft.com/office/powerpoint/2010/main" val="2334274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822E41-8CC4-43A2-B2C7-5338065A8C91}"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284631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63349-26CF-4CB2-841F-18FBE22F58AC}"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63144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D6C2E-CA94-401D-B75F-1DF56BF6248B}"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424207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A8A9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14800"/>
          </a:xfrm>
        </p:spPr>
        <p:txBody>
          <a:bodyPr/>
          <a:lstStyle>
            <a:lvl1pPr>
              <a:defRPr>
                <a:solidFill>
                  <a:srgbClr val="0A8A90"/>
                </a:solidFill>
              </a:defRPr>
            </a:lvl1pPr>
            <a:lvl2pPr>
              <a:defRPr>
                <a:solidFill>
                  <a:srgbClr val="0A8A90"/>
                </a:solidFill>
              </a:defRPr>
            </a:lvl2pPr>
            <a:lvl3pPr>
              <a:defRPr>
                <a:solidFill>
                  <a:srgbClr val="0A8A90"/>
                </a:solidFill>
              </a:defRPr>
            </a:lvl3pPr>
            <a:lvl4pPr>
              <a:defRPr>
                <a:solidFill>
                  <a:srgbClr val="0A8A90"/>
                </a:solidFill>
              </a:defRPr>
            </a:lvl4pPr>
            <a:lvl5pPr>
              <a:defRPr>
                <a:solidFill>
                  <a:srgbClr val="0A8A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F2DE775-F237-4F08-95B2-C52A9EA840B0}"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0" y="5886196"/>
            <a:ext cx="2209800" cy="927607"/>
          </a:xfrm>
          <a:prstGeom prst="rect">
            <a:avLst/>
          </a:prstGeom>
        </p:spPr>
      </p:pic>
    </p:spTree>
    <p:extLst>
      <p:ext uri="{BB962C8B-B14F-4D97-AF65-F5344CB8AC3E}">
        <p14:creationId xmlns:p14="http://schemas.microsoft.com/office/powerpoint/2010/main" val="177728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71164-0B3E-4841-8F29-50E11064635D}"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124933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CAB125-59DB-4D38-A7D7-F059D23EC7A7}" type="datetime1">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103215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EE3C3B-A372-4074-89EC-DCB04CB4FBF4}" type="datetime1">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331707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B1D821-307F-4ADA-ADA2-50968777BB2A}" type="datetime1">
              <a:rPr lang="en-US" smtClean="0"/>
              <a:pPr/>
              <a:t>3/31/2015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806C5C-B0EC-4DDB-B31D-7B7F9248BD7B}"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7700" y="228600"/>
            <a:ext cx="2133600" cy="978408"/>
          </a:xfrm>
          <a:prstGeom prst="rect">
            <a:avLst/>
          </a:prstGeom>
        </p:spPr>
      </p:pic>
    </p:spTree>
    <p:extLst>
      <p:ext uri="{BB962C8B-B14F-4D97-AF65-F5344CB8AC3E}">
        <p14:creationId xmlns:p14="http://schemas.microsoft.com/office/powerpoint/2010/main" val="2597013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079E4-EAA9-4DC5-9560-387D01E4DA19}" type="datetime1">
              <a:rPr lang="en-US" smtClean="0"/>
              <a:pPr/>
              <a:t>3/31/2015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0" y="5816600"/>
            <a:ext cx="2338324" cy="902208"/>
          </a:xfrm>
          <a:prstGeom prst="rect">
            <a:avLst/>
          </a:prstGeom>
        </p:spPr>
      </p:pic>
    </p:spTree>
    <p:extLst>
      <p:ext uri="{BB962C8B-B14F-4D97-AF65-F5344CB8AC3E}">
        <p14:creationId xmlns:p14="http://schemas.microsoft.com/office/powerpoint/2010/main" val="56211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B6E392-A9D7-4E34-B7D3-FE095596ADA7}" type="datetime1">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81995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8024C-2CCF-40E4-BD4E-311D8E6D69C1}" type="datetime1">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95065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60074-C377-4790-9766-1C242B0E2123}" type="datetime1">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06C5C-B0EC-4DDB-B31D-7B7F9248BD7B}" type="slidenum">
              <a:rPr lang="en-US" smtClean="0"/>
              <a:pPr/>
              <a:t>‹#›</a:t>
            </a:fld>
            <a:endParaRPr lang="en-US"/>
          </a:p>
        </p:txBody>
      </p:sp>
    </p:spTree>
    <p:extLst>
      <p:ext uri="{BB962C8B-B14F-4D97-AF65-F5344CB8AC3E}">
        <p14:creationId xmlns:p14="http://schemas.microsoft.com/office/powerpoint/2010/main" val="3722026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953000"/>
            <a:ext cx="8000999" cy="1251204"/>
          </a:xfrm>
        </p:spPr>
        <p:txBody>
          <a:bodyPr>
            <a:normAutofit fontScale="62500" lnSpcReduction="20000"/>
          </a:bodyPr>
          <a:lstStyle/>
          <a:p>
            <a:r>
              <a:rPr lang="en-US" b="1" dirty="0" smtClean="0">
                <a:solidFill>
                  <a:schemeClr val="tx1"/>
                </a:solidFill>
              </a:rPr>
              <a:t>Practice Improvement Institute</a:t>
            </a:r>
          </a:p>
          <a:p>
            <a:r>
              <a:rPr lang="en-US" b="1" dirty="0" smtClean="0">
                <a:solidFill>
                  <a:schemeClr val="tx1"/>
                </a:solidFill>
              </a:rPr>
              <a:t>Business Development Series Part I:</a:t>
            </a:r>
          </a:p>
          <a:p>
            <a:r>
              <a:rPr lang="en-US" b="1" i="1" dirty="0" smtClean="0">
                <a:solidFill>
                  <a:schemeClr val="tx1"/>
                </a:solidFill>
              </a:rPr>
              <a:t>Understanding High Growth Sectors</a:t>
            </a:r>
          </a:p>
          <a:p>
            <a:r>
              <a:rPr lang="en-US" b="1" dirty="0" smtClean="0">
                <a:solidFill>
                  <a:schemeClr val="tx1"/>
                </a:solidFill>
              </a:rPr>
              <a:t>April </a:t>
            </a:r>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  2015</a:t>
            </a:r>
            <a:endParaRPr lang="en-US" b="1" dirty="0" smtClean="0">
              <a:solidFill>
                <a:schemeClr val="tx1"/>
              </a:solidFill>
            </a:endParaRPr>
          </a:p>
          <a:p>
            <a:endParaRPr lang="en-US" b="1"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48996"/>
            <a:ext cx="8153400" cy="4299204"/>
          </a:xfrm>
          <a:prstGeom prst="rect">
            <a:avLst/>
          </a:prstGeom>
        </p:spPr>
      </p:pic>
    </p:spTree>
    <p:extLst>
      <p:ext uri="{BB962C8B-B14F-4D97-AF65-F5344CB8AC3E}">
        <p14:creationId xmlns:p14="http://schemas.microsoft.com/office/powerpoint/2010/main" val="2275546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Dissection of Market Sectors</a:t>
            </a:r>
            <a:endParaRPr lang="en-US" dirty="0"/>
          </a:p>
        </p:txBody>
      </p:sp>
      <p:sp>
        <p:nvSpPr>
          <p:cNvPr id="3" name="Content Placeholder 2"/>
          <p:cNvSpPr>
            <a:spLocks noGrp="1"/>
          </p:cNvSpPr>
          <p:nvPr>
            <p:ph idx="1"/>
          </p:nvPr>
        </p:nvSpPr>
        <p:spPr>
          <a:xfrm>
            <a:off x="533400" y="1066800"/>
            <a:ext cx="8229600" cy="4114800"/>
          </a:xfrm>
        </p:spPr>
        <p:txBody>
          <a:bodyPr>
            <a:noAutofit/>
          </a:bodyPr>
          <a:lstStyle/>
          <a:p>
            <a:pPr lvl="0"/>
            <a:r>
              <a:rPr lang="en-US" sz="2400" dirty="0" smtClean="0"/>
              <a:t>Critical to understand </a:t>
            </a:r>
            <a:r>
              <a:rPr lang="en-US" sz="2400" dirty="0"/>
              <a:t>how each employer within </a:t>
            </a:r>
            <a:r>
              <a:rPr lang="en-US" sz="2400" dirty="0" smtClean="0"/>
              <a:t>each sector </a:t>
            </a:r>
            <a:r>
              <a:rPr lang="en-US" sz="2400" dirty="0"/>
              <a:t>functions </a:t>
            </a:r>
            <a:endParaRPr lang="en-US" sz="2800" dirty="0"/>
          </a:p>
          <a:p>
            <a:pPr lvl="1"/>
            <a:r>
              <a:rPr lang="en-US" sz="2400" dirty="0" smtClean="0"/>
              <a:t>Understanding </a:t>
            </a:r>
            <a:r>
              <a:rPr lang="en-US" sz="2400" dirty="0"/>
              <a:t>the business operation increases possibilities of success </a:t>
            </a:r>
            <a:endParaRPr lang="en-US" sz="2400" dirty="0" smtClean="0"/>
          </a:p>
          <a:p>
            <a:pPr lvl="2"/>
            <a:r>
              <a:rPr lang="en-US" sz="1800" dirty="0" smtClean="0"/>
              <a:t>Case Example-Restaurant:  We knew that they had not only the standard dishwashing –but they had a position called “Salad Prep”—knowing this and believing we can fill it helped us)</a:t>
            </a:r>
          </a:p>
          <a:p>
            <a:pPr lvl="2"/>
            <a:r>
              <a:rPr lang="en-US" sz="1800" dirty="0" smtClean="0"/>
              <a:t>Case Example—Office Services:  when we went in to talk to them we thought that the original job was warehousing.  </a:t>
            </a:r>
          </a:p>
          <a:p>
            <a:pPr lvl="3"/>
            <a:r>
              <a:rPr lang="en-US" sz="1600" dirty="0" smtClean="0"/>
              <a:t>Saw large garbage bags—of ABS client information that was being shredded.</a:t>
            </a:r>
          </a:p>
          <a:p>
            <a:pPr lvl="3"/>
            <a:r>
              <a:rPr lang="en-US" sz="1600" dirty="0" smtClean="0"/>
              <a:t>Realized that consumers could do this job and grow a career from there.</a:t>
            </a:r>
          </a:p>
          <a:p>
            <a:pPr lvl="1"/>
            <a:r>
              <a:rPr lang="en-US" sz="2400" dirty="0" smtClean="0"/>
              <a:t>The first visit is about engaging  the business and </a:t>
            </a:r>
            <a:r>
              <a:rPr lang="en-US" sz="2400" dirty="0"/>
              <a:t>developing the </a:t>
            </a:r>
            <a:r>
              <a:rPr lang="en-US" sz="2400" dirty="0" smtClean="0"/>
              <a:t>relationship</a:t>
            </a:r>
            <a:endParaRPr lang="en-US" sz="1400" b="1" dirty="0" smtClean="0">
              <a:solidFill>
                <a:srgbClr val="FF0000"/>
              </a:solidFill>
            </a:endParaRPr>
          </a:p>
          <a:p>
            <a:pPr lvl="1"/>
            <a:endParaRPr lang="en-US" sz="2400" dirty="0"/>
          </a:p>
          <a:p>
            <a:endParaRPr lang="en-US" sz="24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10</a:t>
            </a:fld>
            <a:endParaRPr lang="en-US"/>
          </a:p>
        </p:txBody>
      </p:sp>
    </p:spTree>
    <p:extLst>
      <p:ext uri="{BB962C8B-B14F-4D97-AF65-F5344CB8AC3E}">
        <p14:creationId xmlns:p14="http://schemas.microsoft.com/office/powerpoint/2010/main" val="3488832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Sell</a:t>
            </a:r>
            <a:endParaRPr lang="en-US" dirty="0"/>
          </a:p>
        </p:txBody>
      </p:sp>
      <p:sp>
        <p:nvSpPr>
          <p:cNvPr id="3" name="Content Placeholder 2"/>
          <p:cNvSpPr>
            <a:spLocks noGrp="1"/>
          </p:cNvSpPr>
          <p:nvPr>
            <p:ph idx="1"/>
          </p:nvPr>
        </p:nvSpPr>
        <p:spPr>
          <a:xfrm>
            <a:off x="381000" y="1447800"/>
            <a:ext cx="8229600" cy="4114800"/>
          </a:xfrm>
        </p:spPr>
        <p:txBody>
          <a:bodyPr>
            <a:normAutofit fontScale="92500" lnSpcReduction="10000"/>
          </a:bodyPr>
          <a:lstStyle/>
          <a:p>
            <a:pPr lvl="1"/>
            <a:r>
              <a:rPr lang="en-US" dirty="0"/>
              <a:t>Remember that </a:t>
            </a:r>
            <a:r>
              <a:rPr lang="en-US" dirty="0" smtClean="0"/>
              <a:t>when selling we </a:t>
            </a:r>
            <a:r>
              <a:rPr lang="en-US" dirty="0"/>
              <a:t>need to understand the </a:t>
            </a:r>
            <a:r>
              <a:rPr lang="en-US" dirty="0" smtClean="0"/>
              <a:t>individual “hook</a:t>
            </a:r>
            <a:r>
              <a:rPr lang="en-US" dirty="0"/>
              <a:t>” </a:t>
            </a:r>
            <a:endParaRPr lang="en-US" sz="3600" dirty="0"/>
          </a:p>
          <a:p>
            <a:pPr lvl="2"/>
            <a:r>
              <a:rPr lang="en-US" dirty="0" smtClean="0"/>
              <a:t>Pay attention to their motivation—find out what makes them tick.</a:t>
            </a:r>
            <a:endParaRPr lang="en-US" sz="3200" dirty="0"/>
          </a:p>
          <a:p>
            <a:pPr lvl="3"/>
            <a:r>
              <a:rPr lang="en-US" dirty="0" smtClean="0"/>
              <a:t>For some…it is as basic as “what you doing for me?  </a:t>
            </a:r>
            <a:endParaRPr lang="en-US" sz="2800" dirty="0"/>
          </a:p>
          <a:p>
            <a:pPr lvl="3"/>
            <a:r>
              <a:rPr lang="en-US" dirty="0" smtClean="0"/>
              <a:t>For others…. It is community </a:t>
            </a:r>
            <a:r>
              <a:rPr lang="en-US" dirty="0"/>
              <a:t>recognition</a:t>
            </a:r>
            <a:endParaRPr lang="en-US" sz="2800" dirty="0"/>
          </a:p>
          <a:p>
            <a:pPr lvl="3"/>
            <a:r>
              <a:rPr lang="en-US" dirty="0" smtClean="0"/>
              <a:t>For others… it is actually making a difference in the life of someone </a:t>
            </a:r>
          </a:p>
          <a:p>
            <a:pPr lvl="3"/>
            <a:r>
              <a:rPr lang="en-US" dirty="0" smtClean="0"/>
              <a:t>For others…it is part of their company’s culture and strategic plan </a:t>
            </a:r>
          </a:p>
          <a:p>
            <a:pPr lvl="2"/>
            <a:r>
              <a:rPr lang="en-US" dirty="0" smtClean="0"/>
              <a:t>Being </a:t>
            </a:r>
            <a:r>
              <a:rPr lang="en-US" dirty="0"/>
              <a:t>able to read people is the most crucial part of the relationship building </a:t>
            </a:r>
            <a:endParaRPr lang="en-US" sz="3200" dirty="0"/>
          </a:p>
          <a:p>
            <a:endParaRPr lang="en-US"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11</a:t>
            </a:fld>
            <a:endParaRPr lang="en-US"/>
          </a:p>
        </p:txBody>
      </p:sp>
    </p:spTree>
    <p:extLst>
      <p:ext uri="{BB962C8B-B14F-4D97-AF65-F5344CB8AC3E}">
        <p14:creationId xmlns:p14="http://schemas.microsoft.com/office/powerpoint/2010/main" val="2382801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855"/>
            <a:ext cx="8229600" cy="1143000"/>
          </a:xfrm>
        </p:spPr>
        <p:txBody>
          <a:bodyPr/>
          <a:lstStyle/>
          <a:p>
            <a:r>
              <a:rPr lang="en-US" dirty="0" smtClean="0"/>
              <a:t>Understanding The Sell (2)</a:t>
            </a:r>
            <a:endParaRPr lang="en-US" dirty="0"/>
          </a:p>
        </p:txBody>
      </p:sp>
      <p:sp>
        <p:nvSpPr>
          <p:cNvPr id="3" name="Content Placeholder 2"/>
          <p:cNvSpPr>
            <a:spLocks noGrp="1"/>
          </p:cNvSpPr>
          <p:nvPr>
            <p:ph idx="1"/>
          </p:nvPr>
        </p:nvSpPr>
        <p:spPr>
          <a:xfrm>
            <a:off x="381000" y="1219200"/>
            <a:ext cx="8229600" cy="4114800"/>
          </a:xfrm>
        </p:spPr>
        <p:txBody>
          <a:bodyPr>
            <a:noAutofit/>
          </a:bodyPr>
          <a:lstStyle/>
          <a:p>
            <a:pPr lvl="0"/>
            <a:r>
              <a:rPr lang="en-US" sz="2200" dirty="0" smtClean="0"/>
              <a:t>When talking to the business –a good business developer is exploring how participants (generally) might fit </a:t>
            </a:r>
            <a:r>
              <a:rPr lang="en-US" sz="2200" dirty="0"/>
              <a:t>into these </a:t>
            </a:r>
            <a:r>
              <a:rPr lang="en-US" sz="2200" dirty="0" smtClean="0"/>
              <a:t>environments.</a:t>
            </a:r>
            <a:endParaRPr lang="en-US" sz="2200" dirty="0"/>
          </a:p>
          <a:p>
            <a:pPr lvl="1"/>
            <a:r>
              <a:rPr lang="en-US" sz="2200" dirty="0" smtClean="0"/>
              <a:t>This </a:t>
            </a:r>
            <a:r>
              <a:rPr lang="en-US" sz="2200" dirty="0"/>
              <a:t>is not a </a:t>
            </a:r>
            <a:r>
              <a:rPr lang="en-US" sz="2200" dirty="0" smtClean="0"/>
              <a:t>participant  </a:t>
            </a:r>
            <a:r>
              <a:rPr lang="en-US" sz="2200" dirty="0"/>
              <a:t>specific exploration –it is just imagining  within the environment if there are </a:t>
            </a:r>
            <a:r>
              <a:rPr lang="en-US" sz="2200" dirty="0" smtClean="0"/>
              <a:t>opportunities….</a:t>
            </a:r>
            <a:endParaRPr lang="en-US" sz="2200" dirty="0"/>
          </a:p>
          <a:p>
            <a:pPr lvl="1"/>
            <a:r>
              <a:rPr lang="en-US" sz="2200" dirty="0"/>
              <a:t>We are not “selling” </a:t>
            </a:r>
            <a:r>
              <a:rPr lang="en-US" sz="2200" dirty="0" smtClean="0"/>
              <a:t> the skills of specific participants (like a staffing agency) we </a:t>
            </a:r>
            <a:r>
              <a:rPr lang="en-US" sz="2200" dirty="0"/>
              <a:t>are </a:t>
            </a:r>
            <a:r>
              <a:rPr lang="en-US" sz="2200" dirty="0" smtClean="0"/>
              <a:t>selling:</a:t>
            </a:r>
          </a:p>
          <a:p>
            <a:pPr lvl="2"/>
            <a:r>
              <a:rPr lang="en-US" sz="1800" dirty="0" smtClean="0"/>
              <a:t>The excellence </a:t>
            </a:r>
            <a:r>
              <a:rPr lang="en-US" sz="1800" dirty="0"/>
              <a:t>of our </a:t>
            </a:r>
            <a:r>
              <a:rPr lang="en-US" sz="1800" dirty="0" smtClean="0"/>
              <a:t>support </a:t>
            </a:r>
          </a:p>
          <a:p>
            <a:pPr lvl="2"/>
            <a:r>
              <a:rPr lang="en-US" sz="1800" dirty="0"/>
              <a:t>T</a:t>
            </a:r>
            <a:r>
              <a:rPr lang="en-US" sz="1800" dirty="0" smtClean="0"/>
              <a:t>he </a:t>
            </a:r>
            <a:r>
              <a:rPr lang="en-US" sz="1800" dirty="0"/>
              <a:t>benefit of being part of a community </a:t>
            </a:r>
            <a:r>
              <a:rPr lang="en-US" sz="1800" dirty="0" smtClean="0"/>
              <a:t>initiative</a:t>
            </a:r>
          </a:p>
          <a:p>
            <a:pPr lvl="2"/>
            <a:r>
              <a:rPr lang="en-US" sz="1800" dirty="0"/>
              <a:t>T</a:t>
            </a:r>
            <a:r>
              <a:rPr lang="en-US" sz="1800" dirty="0" smtClean="0"/>
              <a:t>he benefit of practicing socially </a:t>
            </a:r>
            <a:r>
              <a:rPr lang="en-US" sz="1800" dirty="0"/>
              <a:t>responsible outsourcing</a:t>
            </a:r>
          </a:p>
          <a:p>
            <a:pPr lvl="2"/>
            <a:r>
              <a:rPr lang="en-US" sz="1800" dirty="0" smtClean="0"/>
              <a:t>Our </a:t>
            </a:r>
            <a:r>
              <a:rPr lang="en-US" sz="1800" b="1" dirty="0" smtClean="0"/>
              <a:t>cohesive </a:t>
            </a:r>
            <a:r>
              <a:rPr lang="en-US" sz="1800" b="1" dirty="0"/>
              <a:t>team effort </a:t>
            </a:r>
          </a:p>
          <a:p>
            <a:pPr lvl="2"/>
            <a:r>
              <a:rPr lang="en-US" sz="1800" dirty="0" smtClean="0"/>
              <a:t>We are selling the smart, planful integration of economic and workforce development</a:t>
            </a:r>
            <a:r>
              <a:rPr lang="en-US" sz="1800" dirty="0"/>
              <a:t> </a:t>
            </a:r>
          </a:p>
        </p:txBody>
      </p:sp>
      <p:sp>
        <p:nvSpPr>
          <p:cNvPr id="4" name="Slide Number Placeholder 3"/>
          <p:cNvSpPr>
            <a:spLocks noGrp="1"/>
          </p:cNvSpPr>
          <p:nvPr>
            <p:ph type="sldNum" sz="quarter" idx="12"/>
          </p:nvPr>
        </p:nvSpPr>
        <p:spPr/>
        <p:txBody>
          <a:bodyPr/>
          <a:lstStyle/>
          <a:p>
            <a:fld id="{DD806C5C-B0EC-4DDB-B31D-7B7F9248BD7B}" type="slidenum">
              <a:rPr lang="en-US" smtClean="0"/>
              <a:pPr/>
              <a:t>12</a:t>
            </a:fld>
            <a:endParaRPr lang="en-US"/>
          </a:p>
        </p:txBody>
      </p:sp>
    </p:spTree>
    <p:extLst>
      <p:ext uri="{BB962C8B-B14F-4D97-AF65-F5344CB8AC3E}">
        <p14:creationId xmlns:p14="http://schemas.microsoft.com/office/powerpoint/2010/main" val="3441462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Practice Improvement Institute Faculty:  Business Development Series</a:t>
            </a:r>
            <a:endParaRPr lang="en-US" sz="36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2</a:t>
            </a:fld>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832" y="1905000"/>
            <a:ext cx="1943100"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9300" y="1943894"/>
            <a:ext cx="1943100"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799082" y="3877850"/>
            <a:ext cx="1752600" cy="738664"/>
          </a:xfrm>
          <a:prstGeom prst="rect">
            <a:avLst/>
          </a:prstGeom>
          <a:noFill/>
        </p:spPr>
        <p:txBody>
          <a:bodyPr wrap="square" rtlCol="0">
            <a:spAutoFit/>
          </a:bodyPr>
          <a:lstStyle/>
          <a:p>
            <a:pPr algn="ctr"/>
            <a:r>
              <a:rPr lang="en-US" sz="1400" b="1" dirty="0" smtClean="0"/>
              <a:t>Lorrie Lutz</a:t>
            </a:r>
          </a:p>
          <a:p>
            <a:pPr algn="ctr"/>
            <a:r>
              <a:rPr lang="en-US" sz="1400" dirty="0" smtClean="0"/>
              <a:t>Fedcap’s Chief Strategy Officer</a:t>
            </a:r>
            <a:endParaRPr lang="en-US" sz="1400" dirty="0"/>
          </a:p>
        </p:txBody>
      </p:sp>
      <p:sp>
        <p:nvSpPr>
          <p:cNvPr id="9" name="TextBox 8"/>
          <p:cNvSpPr txBox="1"/>
          <p:nvPr/>
        </p:nvSpPr>
        <p:spPr>
          <a:xfrm>
            <a:off x="5829300" y="3925888"/>
            <a:ext cx="1866900" cy="1600438"/>
          </a:xfrm>
          <a:prstGeom prst="rect">
            <a:avLst/>
          </a:prstGeom>
          <a:noFill/>
        </p:spPr>
        <p:txBody>
          <a:bodyPr wrap="square" rtlCol="0">
            <a:spAutoFit/>
          </a:bodyPr>
          <a:lstStyle/>
          <a:p>
            <a:pPr algn="ctr"/>
            <a:r>
              <a:rPr lang="en-US" sz="1400" b="1" dirty="0" smtClean="0"/>
              <a:t>Serena Powell</a:t>
            </a:r>
          </a:p>
          <a:p>
            <a:pPr algn="ctr"/>
            <a:r>
              <a:rPr lang="en-US" sz="1400" dirty="0" smtClean="0"/>
              <a:t>Fedcap’s Sr. Vice President for the New England Region</a:t>
            </a:r>
          </a:p>
          <a:p>
            <a:pPr algn="ctr"/>
            <a:r>
              <a:rPr lang="en-US" sz="1400" dirty="0" smtClean="0"/>
              <a:t>Executive Director Community Work Services </a:t>
            </a:r>
            <a:endParaRPr lang="en-US" sz="1400" dirty="0"/>
          </a:p>
        </p:txBody>
      </p:sp>
    </p:spTree>
    <p:extLst>
      <p:ext uri="{BB962C8B-B14F-4D97-AF65-F5344CB8AC3E}">
        <p14:creationId xmlns:p14="http://schemas.microsoft.com/office/powerpoint/2010/main" val="4007796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39762"/>
          </a:xfrm>
        </p:spPr>
        <p:txBody>
          <a:bodyPr>
            <a:noAutofit/>
          </a:bodyPr>
          <a:lstStyle/>
          <a:p>
            <a:r>
              <a:rPr lang="en-US" sz="3200" dirty="0" smtClean="0"/>
              <a:t>Business Development Series Description </a:t>
            </a:r>
            <a:endParaRPr lang="en-US" sz="3200" dirty="0"/>
          </a:p>
        </p:txBody>
      </p:sp>
      <p:sp>
        <p:nvSpPr>
          <p:cNvPr id="7" name="Content Placeholder 6"/>
          <p:cNvSpPr>
            <a:spLocks noGrp="1"/>
          </p:cNvSpPr>
          <p:nvPr>
            <p:ph idx="1"/>
          </p:nvPr>
        </p:nvSpPr>
        <p:spPr>
          <a:xfrm>
            <a:off x="381000" y="1219200"/>
            <a:ext cx="8534400" cy="4114800"/>
          </a:xfrm>
        </p:spPr>
        <p:txBody>
          <a:bodyPr>
            <a:normAutofit/>
          </a:bodyPr>
          <a:lstStyle/>
          <a:p>
            <a:pPr marL="0" indent="0">
              <a:buNone/>
            </a:pPr>
            <a:r>
              <a:rPr lang="en-US" sz="2800" b="1" dirty="0"/>
              <a:t>Part I:    </a:t>
            </a:r>
            <a:r>
              <a:rPr lang="en-US" sz="2800" b="1" dirty="0" smtClean="0"/>
              <a:t>	The </a:t>
            </a:r>
            <a:r>
              <a:rPr lang="en-US" sz="2800" b="1" dirty="0"/>
              <a:t>Business Development </a:t>
            </a:r>
            <a:r>
              <a:rPr lang="en-US" sz="2800" b="1" dirty="0" smtClean="0"/>
              <a:t>Process- 			</a:t>
            </a:r>
            <a:r>
              <a:rPr lang="en-US" sz="2800" b="1" i="1" dirty="0" smtClean="0"/>
              <a:t>Understanding </a:t>
            </a:r>
            <a:r>
              <a:rPr lang="en-US" sz="2800" b="1" i="1" dirty="0"/>
              <a:t>High Growth </a:t>
            </a:r>
            <a:r>
              <a:rPr lang="en-US" sz="2800" b="1" i="1" dirty="0" smtClean="0"/>
              <a:t>Sectors</a:t>
            </a:r>
          </a:p>
          <a:p>
            <a:endParaRPr lang="en-US" sz="2800" b="1" dirty="0" smtClean="0"/>
          </a:p>
          <a:p>
            <a:pPr marL="0" indent="0">
              <a:buNone/>
            </a:pPr>
            <a:r>
              <a:rPr lang="en-US" sz="2800" b="1" dirty="0" smtClean="0"/>
              <a:t>Part </a:t>
            </a:r>
            <a:r>
              <a:rPr lang="en-US" sz="2800" b="1" dirty="0"/>
              <a:t>II: </a:t>
            </a:r>
            <a:r>
              <a:rPr lang="en-US" sz="2800" b="1" dirty="0" smtClean="0"/>
              <a:t>	The </a:t>
            </a:r>
            <a:r>
              <a:rPr lang="en-US" sz="2800" b="1" dirty="0"/>
              <a:t>Time is Now! </a:t>
            </a:r>
            <a:r>
              <a:rPr lang="en-US" sz="2800" b="1" dirty="0" smtClean="0"/>
              <a:t>- </a:t>
            </a:r>
            <a:r>
              <a:rPr lang="en-US" sz="2800" b="1" i="1" dirty="0" smtClean="0"/>
              <a:t>Turning </a:t>
            </a:r>
            <a:r>
              <a:rPr lang="en-US" sz="2800" b="1" i="1" dirty="0"/>
              <a:t>a </a:t>
            </a:r>
            <a:r>
              <a:rPr lang="en-US" sz="2800" b="1" i="1" dirty="0" smtClean="0"/>
              <a:t>conversation </a:t>
            </a:r>
            <a:r>
              <a:rPr lang="en-US" sz="2800" b="1" i="1" dirty="0" smtClean="0"/>
              <a:t>			with</a:t>
            </a:r>
            <a:r>
              <a:rPr lang="en-US" sz="2800" b="1" i="1" dirty="0" smtClean="0"/>
              <a:t> </a:t>
            </a:r>
            <a:r>
              <a:rPr lang="en-US" sz="2800" b="1" i="1" dirty="0" smtClean="0"/>
              <a:t>a </a:t>
            </a:r>
            <a:r>
              <a:rPr lang="en-US" sz="2800" b="1" i="1" dirty="0"/>
              <a:t>business into a job</a:t>
            </a:r>
            <a:r>
              <a:rPr lang="en-US" sz="2800" b="1" i="1" dirty="0" smtClean="0"/>
              <a:t>!</a:t>
            </a:r>
          </a:p>
          <a:p>
            <a:endParaRPr lang="en-US" sz="2800" b="1" dirty="0" smtClean="0"/>
          </a:p>
          <a:p>
            <a:pPr marL="0" indent="0">
              <a:buNone/>
            </a:pPr>
            <a:r>
              <a:rPr lang="en-US" sz="2800" b="1" dirty="0" smtClean="0"/>
              <a:t>Part </a:t>
            </a:r>
            <a:r>
              <a:rPr lang="en-US" sz="2800" b="1" dirty="0"/>
              <a:t>III:   </a:t>
            </a:r>
            <a:r>
              <a:rPr lang="en-US" sz="2800" b="1" dirty="0" smtClean="0"/>
              <a:t>	The </a:t>
            </a:r>
            <a:r>
              <a:rPr lang="en-US" sz="2800" b="1" dirty="0"/>
              <a:t>Ongoing Relationship Between </a:t>
            </a:r>
            <a:r>
              <a:rPr lang="en-US" sz="2800" b="1" dirty="0" smtClean="0"/>
              <a:t>				Business </a:t>
            </a:r>
            <a:r>
              <a:rPr lang="en-US" sz="2800" b="1" dirty="0"/>
              <a:t>Developers and </a:t>
            </a:r>
            <a:r>
              <a:rPr lang="en-US" sz="2800" b="1" dirty="0" smtClean="0"/>
              <a:t>Business</a:t>
            </a:r>
          </a:p>
          <a:p>
            <a:endParaRPr lang="en-US" b="1" dirty="0" smtClean="0"/>
          </a:p>
          <a:p>
            <a:endParaRPr lang="en-US" dirty="0"/>
          </a:p>
          <a:p>
            <a:endParaRPr lang="en-US" b="1" dirty="0" smtClean="0"/>
          </a:p>
          <a:p>
            <a:endParaRPr lang="en-US" dirty="0"/>
          </a:p>
          <a:p>
            <a:endParaRPr lang="en-US" dirty="0"/>
          </a:p>
        </p:txBody>
      </p:sp>
      <p:sp>
        <p:nvSpPr>
          <p:cNvPr id="2" name="Slide Number Placeholder 1"/>
          <p:cNvSpPr>
            <a:spLocks noGrp="1"/>
          </p:cNvSpPr>
          <p:nvPr>
            <p:ph type="sldNum" sz="quarter" idx="12"/>
          </p:nvPr>
        </p:nvSpPr>
        <p:spPr/>
        <p:txBody>
          <a:bodyPr/>
          <a:lstStyle/>
          <a:p>
            <a:fld id="{DD806C5C-B0EC-4DDB-B31D-7B7F9248BD7B}" type="slidenum">
              <a:rPr lang="en-US" smtClean="0"/>
              <a:pPr/>
              <a:t>3</a:t>
            </a:fld>
            <a:endParaRPr lang="en-US"/>
          </a:p>
        </p:txBody>
      </p:sp>
    </p:spTree>
    <p:extLst>
      <p:ext uri="{BB962C8B-B14F-4D97-AF65-F5344CB8AC3E}">
        <p14:creationId xmlns:p14="http://schemas.microsoft.com/office/powerpoint/2010/main" val="4026338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Part I: Overview </a:t>
            </a:r>
            <a:endParaRPr lang="en-US" dirty="0"/>
          </a:p>
        </p:txBody>
      </p:sp>
      <p:sp>
        <p:nvSpPr>
          <p:cNvPr id="4" name="Content Placeholder 3"/>
          <p:cNvSpPr>
            <a:spLocks noGrp="1"/>
          </p:cNvSpPr>
          <p:nvPr>
            <p:ph idx="1"/>
          </p:nvPr>
        </p:nvSpPr>
        <p:spPr/>
        <p:txBody>
          <a:bodyPr>
            <a:normAutofit fontScale="85000" lnSpcReduction="10000"/>
          </a:bodyPr>
          <a:lstStyle/>
          <a:p>
            <a:pPr lvl="0"/>
            <a:r>
              <a:rPr lang="en-US" dirty="0"/>
              <a:t>During this module we will provide an overview of the business development process, discuss the concept of high growth sectors, what this means for people who needs jobs, how it influences training and long term career paths. </a:t>
            </a:r>
            <a:endParaRPr lang="en-US" dirty="0" smtClean="0"/>
          </a:p>
          <a:p>
            <a:r>
              <a:rPr lang="en-US" dirty="0"/>
              <a:t> We will also discuss the importance of understanding the sector-based approach to business development, as we work to build a pool of jobs for people with developmental/intellectual disabilities in Rhode Island.</a:t>
            </a:r>
          </a:p>
          <a:p>
            <a:pPr lvl="0"/>
            <a:endParaRPr lang="en-US" dirty="0"/>
          </a:p>
          <a:p>
            <a:endParaRPr lang="en-US" dirty="0"/>
          </a:p>
        </p:txBody>
      </p:sp>
      <p:sp>
        <p:nvSpPr>
          <p:cNvPr id="2" name="Slide Number Placeholder 1"/>
          <p:cNvSpPr>
            <a:spLocks noGrp="1"/>
          </p:cNvSpPr>
          <p:nvPr>
            <p:ph type="sldNum" sz="quarter" idx="12"/>
          </p:nvPr>
        </p:nvSpPr>
        <p:spPr/>
        <p:txBody>
          <a:bodyPr/>
          <a:lstStyle/>
          <a:p>
            <a:fld id="{DD806C5C-B0EC-4DDB-B31D-7B7F9248BD7B}" type="slidenum">
              <a:rPr lang="en-US" smtClean="0"/>
              <a:pPr/>
              <a:t>4</a:t>
            </a:fld>
            <a:endParaRPr lang="en-US"/>
          </a:p>
        </p:txBody>
      </p:sp>
    </p:spTree>
    <p:extLst>
      <p:ext uri="{BB962C8B-B14F-4D97-AF65-F5344CB8AC3E}">
        <p14:creationId xmlns:p14="http://schemas.microsoft.com/office/powerpoint/2010/main" val="1786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fontScale="90000"/>
          </a:bodyPr>
          <a:lstStyle/>
          <a:p>
            <a:r>
              <a:rPr lang="en-US" dirty="0" smtClean="0"/>
              <a:t>Understanding the Labor Market</a:t>
            </a:r>
            <a:endParaRPr lang="en-US" dirty="0"/>
          </a:p>
        </p:txBody>
      </p:sp>
      <p:sp>
        <p:nvSpPr>
          <p:cNvPr id="3" name="Content Placeholder 2"/>
          <p:cNvSpPr>
            <a:spLocks noGrp="1"/>
          </p:cNvSpPr>
          <p:nvPr>
            <p:ph idx="1"/>
          </p:nvPr>
        </p:nvSpPr>
        <p:spPr>
          <a:xfrm>
            <a:off x="457200" y="990600"/>
            <a:ext cx="8229600" cy="4267201"/>
          </a:xfrm>
        </p:spPr>
        <p:txBody>
          <a:bodyPr>
            <a:noAutofit/>
          </a:bodyPr>
          <a:lstStyle/>
          <a:p>
            <a:r>
              <a:rPr lang="en-US" sz="2000" dirty="0"/>
              <a:t>Job openings result from the need to replace workers who leave </a:t>
            </a:r>
            <a:r>
              <a:rPr lang="en-US" sz="2000" dirty="0" smtClean="0"/>
              <a:t>and </a:t>
            </a:r>
            <a:r>
              <a:rPr lang="en-US" sz="2000" dirty="0"/>
              <a:t>the </a:t>
            </a:r>
            <a:r>
              <a:rPr lang="en-US" sz="2000" dirty="0" smtClean="0"/>
              <a:t>new position due to business </a:t>
            </a:r>
            <a:r>
              <a:rPr lang="en-US" sz="2000" dirty="0"/>
              <a:t>expansion. </a:t>
            </a:r>
            <a:endParaRPr lang="en-US" sz="2000" dirty="0" smtClean="0"/>
          </a:p>
          <a:p>
            <a:r>
              <a:rPr lang="en-US" sz="2000" dirty="0" smtClean="0"/>
              <a:t>Between 2010-2020 it </a:t>
            </a:r>
            <a:r>
              <a:rPr lang="en-US" sz="2000" dirty="0"/>
              <a:t>is estimated that employers will need to find workers  to fill over 170,000 job </a:t>
            </a:r>
            <a:r>
              <a:rPr lang="en-US" sz="2000" dirty="0" smtClean="0"/>
              <a:t>openings in Rhode Island.</a:t>
            </a:r>
          </a:p>
          <a:p>
            <a:r>
              <a:rPr lang="en-US" sz="2000" dirty="0" smtClean="0"/>
              <a:t>The overall trend, according to McKinsey Global Institute ,</a:t>
            </a:r>
            <a:r>
              <a:rPr lang="en-US" sz="2000" i="1" dirty="0" smtClean="0"/>
              <a:t>Harvard Business Reviews for business  </a:t>
            </a:r>
            <a:r>
              <a:rPr lang="en-US" sz="2000" dirty="0" smtClean="0"/>
              <a:t>to look for very specific skills – (especially in)  “lower level” jobs. </a:t>
            </a:r>
          </a:p>
          <a:p>
            <a:r>
              <a:rPr lang="en-US" sz="2000" dirty="0" smtClean="0"/>
              <a:t>The </a:t>
            </a:r>
            <a:r>
              <a:rPr lang="en-US" sz="2000" dirty="0"/>
              <a:t>skills gap is of special concern for industries with the highest projected rates of job </a:t>
            </a:r>
            <a:r>
              <a:rPr lang="en-US" sz="2000" dirty="0" smtClean="0"/>
              <a:t>growth.</a:t>
            </a:r>
          </a:p>
          <a:p>
            <a:r>
              <a:rPr lang="en-US" sz="2000" dirty="0" smtClean="0"/>
              <a:t>If </a:t>
            </a:r>
            <a:r>
              <a:rPr lang="en-US" sz="2000" dirty="0"/>
              <a:t>they cannot find people with the right skills, </a:t>
            </a:r>
            <a:r>
              <a:rPr lang="en-US" sz="2000" dirty="0" smtClean="0"/>
              <a:t>businesses prefer </a:t>
            </a:r>
            <a:r>
              <a:rPr lang="en-US" sz="2000" dirty="0"/>
              <a:t>to do the training themselves </a:t>
            </a:r>
            <a:r>
              <a:rPr lang="en-US" sz="2000" dirty="0" smtClean="0"/>
              <a:t>.</a:t>
            </a:r>
          </a:p>
          <a:p>
            <a:pPr lvl="1"/>
            <a:r>
              <a:rPr lang="en-US" sz="2000" dirty="0" smtClean="0"/>
              <a:t>Our approach has to be to aligned with business, understand their  staffing needs, build effective sector based training  so that businesses see us as the provider of their “ideal”-- trained candidate</a:t>
            </a:r>
            <a:endParaRPr lang="en-US" sz="2000" dirty="0"/>
          </a:p>
          <a:p>
            <a:endParaRPr lang="en-US" sz="20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5</a:t>
            </a:fld>
            <a:endParaRPr lang="en-US"/>
          </a:p>
        </p:txBody>
      </p:sp>
    </p:spTree>
    <p:extLst>
      <p:ext uri="{BB962C8B-B14F-4D97-AF65-F5344CB8AC3E}">
        <p14:creationId xmlns:p14="http://schemas.microsoft.com/office/powerpoint/2010/main" val="268951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dirty="0" smtClean="0"/>
              <a:t>Analysis: High Growth Sectors</a:t>
            </a:r>
            <a:endParaRPr lang="en-US" sz="3600" dirty="0"/>
          </a:p>
        </p:txBody>
      </p:sp>
      <p:sp>
        <p:nvSpPr>
          <p:cNvPr id="3" name="Content Placeholder 2"/>
          <p:cNvSpPr>
            <a:spLocks noGrp="1"/>
          </p:cNvSpPr>
          <p:nvPr>
            <p:ph idx="1"/>
          </p:nvPr>
        </p:nvSpPr>
        <p:spPr>
          <a:xfrm>
            <a:off x="228600" y="914400"/>
            <a:ext cx="8382000" cy="4114800"/>
          </a:xfrm>
        </p:spPr>
        <p:txBody>
          <a:bodyPr>
            <a:noAutofit/>
          </a:bodyPr>
          <a:lstStyle/>
          <a:p>
            <a:pPr lvl="0"/>
            <a:r>
              <a:rPr lang="en-US" sz="1800" b="1" dirty="0" smtClean="0"/>
              <a:t>High Growth Sectors </a:t>
            </a:r>
            <a:r>
              <a:rPr lang="en-US" sz="1800" dirty="0"/>
              <a:t>where there is the potential </a:t>
            </a:r>
            <a:r>
              <a:rPr lang="en-US" sz="1800" dirty="0" smtClean="0"/>
              <a:t>for a high degree of success for individuals with developmental/intellectual disabilities. </a:t>
            </a:r>
          </a:p>
          <a:p>
            <a:pPr lvl="1"/>
            <a:r>
              <a:rPr lang="en-US" sz="1800" dirty="0" smtClean="0"/>
              <a:t>Food Service/Restaurant</a:t>
            </a:r>
          </a:p>
          <a:p>
            <a:pPr lvl="2"/>
            <a:r>
              <a:rPr lang="en-US" sz="1400" dirty="0" smtClean="0"/>
              <a:t>Cashier</a:t>
            </a:r>
          </a:p>
          <a:p>
            <a:pPr lvl="2"/>
            <a:r>
              <a:rPr lang="en-US" sz="1400" dirty="0" smtClean="0"/>
              <a:t>Dishwashing</a:t>
            </a:r>
          </a:p>
          <a:p>
            <a:pPr lvl="2"/>
            <a:r>
              <a:rPr lang="en-US" sz="1400" dirty="0" smtClean="0"/>
              <a:t>Busing tables /filling water/bread baskets</a:t>
            </a:r>
          </a:p>
          <a:p>
            <a:pPr lvl="2"/>
            <a:r>
              <a:rPr lang="en-US" sz="1400" dirty="0" smtClean="0"/>
              <a:t>Prep Cook</a:t>
            </a:r>
          </a:p>
          <a:p>
            <a:pPr lvl="1"/>
            <a:r>
              <a:rPr lang="en-US" sz="1800" dirty="0" smtClean="0"/>
              <a:t>Janitorial/Facilities Management</a:t>
            </a:r>
          </a:p>
          <a:p>
            <a:pPr lvl="1"/>
            <a:r>
              <a:rPr lang="en-US" sz="1800" dirty="0" smtClean="0"/>
              <a:t>Hospitality</a:t>
            </a:r>
          </a:p>
          <a:p>
            <a:pPr lvl="2"/>
            <a:r>
              <a:rPr lang="en-US" sz="1400" dirty="0" smtClean="0"/>
              <a:t>Housekeeping </a:t>
            </a:r>
          </a:p>
          <a:p>
            <a:pPr lvl="2"/>
            <a:r>
              <a:rPr lang="en-US" sz="1400" dirty="0" smtClean="0"/>
              <a:t>Front Desk Support</a:t>
            </a:r>
            <a:endParaRPr lang="en-US" sz="1400" dirty="0"/>
          </a:p>
          <a:p>
            <a:pPr lvl="1"/>
            <a:r>
              <a:rPr lang="en-US" sz="1800" dirty="0" smtClean="0"/>
              <a:t>Retail/Stocking</a:t>
            </a:r>
          </a:p>
          <a:p>
            <a:pPr lvl="2"/>
            <a:r>
              <a:rPr lang="en-US" sz="1400" dirty="0" smtClean="0"/>
              <a:t>Warehouse </a:t>
            </a:r>
          </a:p>
          <a:p>
            <a:pPr lvl="2"/>
            <a:r>
              <a:rPr lang="en-US" sz="1400" dirty="0" smtClean="0"/>
              <a:t>Shelf stocking</a:t>
            </a:r>
          </a:p>
          <a:p>
            <a:pPr lvl="2"/>
            <a:r>
              <a:rPr lang="en-US" sz="1400" dirty="0" smtClean="0"/>
              <a:t>Dressing room </a:t>
            </a:r>
          </a:p>
          <a:p>
            <a:pPr lvl="2"/>
            <a:r>
              <a:rPr lang="en-US" sz="1400" dirty="0" smtClean="0"/>
              <a:t>Cashier</a:t>
            </a:r>
            <a:endParaRPr lang="en-US" sz="1400" dirty="0"/>
          </a:p>
          <a:p>
            <a:pPr lvl="1"/>
            <a:r>
              <a:rPr lang="en-US" sz="1800" dirty="0"/>
              <a:t>Light </a:t>
            </a:r>
            <a:r>
              <a:rPr lang="en-US" sz="1800" dirty="0" smtClean="0"/>
              <a:t>manufacturing</a:t>
            </a:r>
          </a:p>
          <a:p>
            <a:pPr lvl="1"/>
            <a:r>
              <a:rPr lang="en-US" sz="1800" dirty="0" smtClean="0"/>
              <a:t>Construction </a:t>
            </a:r>
          </a:p>
          <a:p>
            <a:pPr marL="0" indent="0">
              <a:buNone/>
            </a:pPr>
            <a:endParaRPr lang="en-US" sz="20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6</a:t>
            </a:fld>
            <a:endParaRPr lang="en-US"/>
          </a:p>
        </p:txBody>
      </p:sp>
    </p:spTree>
    <p:extLst>
      <p:ext uri="{BB962C8B-B14F-4D97-AF65-F5344CB8AC3E}">
        <p14:creationId xmlns:p14="http://schemas.microsoft.com/office/powerpoint/2010/main" val="2942034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806C5C-B0EC-4DDB-B31D-7B7F9248BD7B}" type="slidenum">
              <a:rPr lang="en-US" smtClean="0"/>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03396755"/>
              </p:ext>
            </p:extLst>
          </p:nvPr>
        </p:nvGraphicFramePr>
        <p:xfrm>
          <a:off x="304801" y="1066798"/>
          <a:ext cx="8610600" cy="4523508"/>
        </p:xfrm>
        <a:graphic>
          <a:graphicData uri="http://schemas.openxmlformats.org/drawingml/2006/table">
            <a:tbl>
              <a:tblPr firstRow="1" firstCol="1" lastRow="1" lastCol="1" bandRow="1" bandCol="1"/>
              <a:tblGrid>
                <a:gridCol w="3023531"/>
                <a:gridCol w="931178"/>
                <a:gridCol w="948312"/>
                <a:gridCol w="914043"/>
                <a:gridCol w="853580"/>
                <a:gridCol w="1008776"/>
                <a:gridCol w="931180"/>
              </a:tblGrid>
              <a:tr h="325582">
                <a:tc>
                  <a:txBody>
                    <a:bodyPr/>
                    <a:lstStyle/>
                    <a:p>
                      <a:pPr marL="25400" marR="0">
                        <a:lnSpc>
                          <a:spcPts val="1190"/>
                        </a:lnSpc>
                        <a:spcBef>
                          <a:spcPts val="0"/>
                        </a:spcBef>
                        <a:spcAft>
                          <a:spcPts val="0"/>
                        </a:spcAft>
                      </a:pPr>
                      <a:endParaRPr lang="en-US" sz="1600" b="1" dirty="0" smtClean="0">
                        <a:effectLst/>
                        <a:latin typeface="Calibri"/>
                        <a:ea typeface="Calibri"/>
                        <a:cs typeface="Times New Roman"/>
                      </a:endParaRPr>
                    </a:p>
                    <a:p>
                      <a:pPr marL="25400" marR="0">
                        <a:lnSpc>
                          <a:spcPts val="1190"/>
                        </a:lnSpc>
                        <a:spcBef>
                          <a:spcPts val="0"/>
                        </a:spcBef>
                        <a:spcAft>
                          <a:spcPts val="0"/>
                        </a:spcAft>
                      </a:pPr>
                      <a:r>
                        <a:rPr lang="en-US" sz="1600" b="1" dirty="0" smtClean="0">
                          <a:effectLst/>
                          <a:latin typeface="Calibri"/>
                          <a:ea typeface="Calibri"/>
                          <a:cs typeface="Times New Roman"/>
                        </a:rPr>
                        <a:t>Occupation </a:t>
                      </a:r>
                      <a:endParaRPr lang="en-US"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9415"/>
                    </a:solidFill>
                  </a:tcPr>
                </a:tc>
                <a:tc>
                  <a:txBody>
                    <a:bodyPr/>
                    <a:lstStyle/>
                    <a:p>
                      <a:pPr marL="132715" marR="0">
                        <a:lnSpc>
                          <a:spcPts val="1190"/>
                        </a:lnSpc>
                        <a:spcBef>
                          <a:spcPts val="0"/>
                        </a:spcBef>
                        <a:spcAft>
                          <a:spcPts val="0"/>
                        </a:spcAft>
                      </a:pPr>
                      <a:endParaRPr lang="en-US" sz="1600" b="1" dirty="0" smtClean="0">
                        <a:effectLst/>
                        <a:latin typeface="Calibri"/>
                        <a:ea typeface="Calibri"/>
                        <a:cs typeface="Times New Roman"/>
                      </a:endParaRPr>
                    </a:p>
                    <a:p>
                      <a:pPr marL="132715" marR="0">
                        <a:lnSpc>
                          <a:spcPts val="1190"/>
                        </a:lnSpc>
                        <a:spcBef>
                          <a:spcPts val="0"/>
                        </a:spcBef>
                        <a:spcAft>
                          <a:spcPts val="0"/>
                        </a:spcAft>
                      </a:pPr>
                      <a:r>
                        <a:rPr lang="en-US" sz="1600" b="1" dirty="0" smtClean="0">
                          <a:effectLst/>
                          <a:latin typeface="Calibri"/>
                          <a:ea typeface="Calibri"/>
                          <a:cs typeface="Times New Roman"/>
                        </a:rPr>
                        <a:t>   2010</a:t>
                      </a:r>
                      <a:endParaRPr lang="en-US"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9415"/>
                    </a:solidFill>
                  </a:tcPr>
                </a:tc>
                <a:tc>
                  <a:txBody>
                    <a:bodyPr/>
                    <a:lstStyle/>
                    <a:p>
                      <a:pPr marL="222885" marR="0">
                        <a:lnSpc>
                          <a:spcPts val="1190"/>
                        </a:lnSpc>
                        <a:spcBef>
                          <a:spcPts val="0"/>
                        </a:spcBef>
                        <a:spcAft>
                          <a:spcPts val="0"/>
                        </a:spcAft>
                      </a:pPr>
                      <a:endParaRPr lang="en-US" sz="1600" b="1" dirty="0" smtClean="0">
                        <a:effectLst/>
                        <a:latin typeface="Calibri"/>
                        <a:ea typeface="Calibri"/>
                        <a:cs typeface="Times New Roman"/>
                      </a:endParaRPr>
                    </a:p>
                    <a:p>
                      <a:pPr marL="222885" marR="0">
                        <a:lnSpc>
                          <a:spcPts val="1190"/>
                        </a:lnSpc>
                        <a:spcBef>
                          <a:spcPts val="0"/>
                        </a:spcBef>
                        <a:spcAft>
                          <a:spcPts val="0"/>
                        </a:spcAft>
                      </a:pPr>
                      <a:r>
                        <a:rPr lang="en-US" sz="1600" b="1" dirty="0" smtClean="0">
                          <a:effectLst/>
                          <a:latin typeface="Calibri"/>
                          <a:ea typeface="Calibri"/>
                          <a:cs typeface="Times New Roman"/>
                        </a:rPr>
                        <a:t>  2020</a:t>
                      </a:r>
                      <a:endParaRPr lang="en-US"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9415"/>
                    </a:solidFill>
                  </a:tcPr>
                </a:tc>
                <a:tc>
                  <a:txBody>
                    <a:bodyPr/>
                    <a:lstStyle/>
                    <a:p>
                      <a:pPr marL="208915" marR="0" algn="l">
                        <a:lnSpc>
                          <a:spcPts val="1190"/>
                        </a:lnSpc>
                        <a:spcBef>
                          <a:spcPts val="0"/>
                        </a:spcBef>
                        <a:spcAft>
                          <a:spcPts val="0"/>
                        </a:spcAft>
                      </a:pPr>
                      <a:r>
                        <a:rPr lang="en-US" sz="1600" b="1" dirty="0" smtClean="0">
                          <a:effectLst/>
                          <a:latin typeface="Calibri"/>
                          <a:ea typeface="Calibri"/>
                          <a:cs typeface="Times New Roman"/>
                        </a:rPr>
                        <a:t>Net </a:t>
                      </a:r>
                    </a:p>
                    <a:p>
                      <a:pPr marL="208915" marR="0">
                        <a:lnSpc>
                          <a:spcPts val="1190"/>
                        </a:lnSpc>
                        <a:spcBef>
                          <a:spcPts val="0"/>
                        </a:spcBef>
                        <a:spcAft>
                          <a:spcPts val="0"/>
                        </a:spcAft>
                      </a:pPr>
                      <a:r>
                        <a:rPr lang="en-US" sz="1600" b="1" dirty="0" smtClean="0">
                          <a:effectLst/>
                          <a:latin typeface="Calibri"/>
                          <a:ea typeface="Calibri"/>
                          <a:cs typeface="Times New Roman"/>
                        </a:rPr>
                        <a:t>Change</a:t>
                      </a:r>
                      <a:endParaRPr lang="en-US"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9415"/>
                    </a:solidFill>
                  </a:tcPr>
                </a:tc>
                <a:tc>
                  <a:txBody>
                    <a:bodyPr/>
                    <a:lstStyle/>
                    <a:p>
                      <a:pPr marL="174625" marR="0">
                        <a:lnSpc>
                          <a:spcPts val="1190"/>
                        </a:lnSpc>
                        <a:spcBef>
                          <a:spcPts val="0"/>
                        </a:spcBef>
                        <a:spcAft>
                          <a:spcPts val="0"/>
                        </a:spcAft>
                      </a:pPr>
                      <a:r>
                        <a:rPr lang="en-US" sz="1600" b="1" dirty="0" smtClean="0">
                          <a:effectLst/>
                          <a:latin typeface="Calibri"/>
                          <a:ea typeface="Calibri"/>
                          <a:cs typeface="Times New Roman"/>
                        </a:rPr>
                        <a:t>%</a:t>
                      </a:r>
                    </a:p>
                    <a:p>
                      <a:pPr marL="174625" marR="0">
                        <a:lnSpc>
                          <a:spcPts val="1190"/>
                        </a:lnSpc>
                        <a:spcBef>
                          <a:spcPts val="0"/>
                        </a:spcBef>
                        <a:spcAft>
                          <a:spcPts val="0"/>
                        </a:spcAft>
                      </a:pPr>
                      <a:r>
                        <a:rPr lang="en-US" sz="1600" b="1" dirty="0" smtClean="0">
                          <a:effectLst/>
                          <a:latin typeface="Calibri"/>
                          <a:ea typeface="Calibri"/>
                          <a:cs typeface="Times New Roman"/>
                        </a:rPr>
                        <a:t>Change</a:t>
                      </a:r>
                      <a:endParaRPr lang="en-US"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9415"/>
                    </a:solidFill>
                  </a:tcPr>
                </a:tc>
                <a:tc>
                  <a:txBody>
                    <a:bodyPr/>
                    <a:lstStyle/>
                    <a:p>
                      <a:pPr marL="224155" marR="0">
                        <a:lnSpc>
                          <a:spcPts val="1190"/>
                        </a:lnSpc>
                        <a:spcBef>
                          <a:spcPts val="0"/>
                        </a:spcBef>
                        <a:spcAft>
                          <a:spcPts val="0"/>
                        </a:spcAft>
                      </a:pPr>
                      <a:endParaRPr lang="en-US" sz="1600" b="1" dirty="0" smtClean="0">
                        <a:effectLst/>
                        <a:latin typeface="Calibri"/>
                        <a:ea typeface="Calibri"/>
                        <a:cs typeface="Times New Roman"/>
                      </a:endParaRPr>
                    </a:p>
                    <a:p>
                      <a:pPr marL="224155" marR="0">
                        <a:lnSpc>
                          <a:spcPts val="1190"/>
                        </a:lnSpc>
                        <a:spcBef>
                          <a:spcPts val="0"/>
                        </a:spcBef>
                        <a:spcAft>
                          <a:spcPts val="0"/>
                        </a:spcAft>
                      </a:pPr>
                      <a:r>
                        <a:rPr lang="en-US" sz="1600" b="1" dirty="0" smtClean="0">
                          <a:effectLst/>
                          <a:latin typeface="Calibri"/>
                          <a:ea typeface="Calibri"/>
                          <a:cs typeface="Times New Roman"/>
                        </a:rPr>
                        <a:t>Growth</a:t>
                      </a:r>
                      <a:endParaRPr lang="en-US"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9415"/>
                    </a:solidFill>
                  </a:tcPr>
                </a:tc>
                <a:tc>
                  <a:txBody>
                    <a:bodyPr/>
                    <a:lstStyle/>
                    <a:p>
                      <a:pPr marL="241935" marR="0">
                        <a:lnSpc>
                          <a:spcPts val="1190"/>
                        </a:lnSpc>
                        <a:spcBef>
                          <a:spcPts val="0"/>
                        </a:spcBef>
                        <a:spcAft>
                          <a:spcPts val="0"/>
                        </a:spcAft>
                      </a:pPr>
                      <a:endParaRPr lang="en-US" sz="1600" b="1" dirty="0" smtClean="0">
                        <a:effectLst/>
                        <a:latin typeface="Calibri"/>
                        <a:ea typeface="Calibri"/>
                        <a:cs typeface="Times New Roman"/>
                      </a:endParaRPr>
                    </a:p>
                    <a:p>
                      <a:pPr marL="241935" marR="0">
                        <a:lnSpc>
                          <a:spcPts val="1190"/>
                        </a:lnSpc>
                        <a:spcBef>
                          <a:spcPts val="0"/>
                        </a:spcBef>
                        <a:spcAft>
                          <a:spcPts val="0"/>
                        </a:spcAft>
                      </a:pPr>
                      <a:r>
                        <a:rPr lang="en-US" sz="1600" b="1" dirty="0" smtClean="0">
                          <a:effectLst/>
                          <a:latin typeface="Calibri"/>
                          <a:ea typeface="Calibri"/>
                          <a:cs typeface="Times New Roman"/>
                        </a:rPr>
                        <a:t>Replace</a:t>
                      </a:r>
                      <a:endParaRPr lang="en-US"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9415"/>
                    </a:solidFill>
                  </a:tcPr>
                </a:tc>
              </a:tr>
              <a:tr h="325582">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Food </a:t>
                      </a:r>
                      <a:r>
                        <a:rPr lang="en-US" sz="1600" kern="1200" dirty="0">
                          <a:solidFill>
                            <a:srgbClr val="231F20"/>
                          </a:solidFill>
                          <a:effectLst/>
                          <a:latin typeface="Times New Roman"/>
                          <a:ea typeface="Times New Roman"/>
                          <a:cs typeface="Times New Roman"/>
                        </a:rPr>
                        <a:t>Preparation &amp; Serving </a:t>
                      </a: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43,673</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49,422</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5,749</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13.2</a:t>
                      </a:r>
                      <a:r>
                        <a:rPr lang="en-US" sz="1600" kern="1200" dirty="0">
                          <a:solidFill>
                            <a:srgbClr val="231F20"/>
                          </a:solidFill>
                          <a:effectLst/>
                          <a:latin typeface="Times New Roman"/>
                          <a:ea typeface="Times New Roman"/>
                          <a:cs typeface="Times New Roman"/>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5,759</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16,946</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51163">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Building </a:t>
                      </a:r>
                      <a:r>
                        <a:rPr lang="en-US" sz="1600" kern="1200" dirty="0">
                          <a:solidFill>
                            <a:srgbClr val="231F20"/>
                          </a:solidFill>
                          <a:effectLst/>
                          <a:latin typeface="Times New Roman"/>
                          <a:ea typeface="Times New Roman"/>
                          <a:cs typeface="Times New Roman"/>
                        </a:rPr>
                        <a:t>&amp; Grounds</a:t>
                      </a:r>
                      <a:r>
                        <a:rPr lang="en-US" sz="1600" kern="1200" dirty="0" smtClean="0">
                          <a:solidFill>
                            <a:srgbClr val="231F20"/>
                          </a:solidFill>
                          <a:effectLst/>
                          <a:latin typeface="Times New Roman"/>
                          <a:ea typeface="Times New Roman"/>
                          <a:cs typeface="Times New Roman"/>
                        </a:rPr>
                        <a:t>:</a:t>
                      </a:r>
                      <a:endParaRPr lang="en-US" sz="1600" kern="1200" dirty="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Cleaning &amp; Maintenance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 </a:t>
                      </a:r>
                    </a:p>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17,941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 </a:t>
                      </a:r>
                    </a:p>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19,439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 </a:t>
                      </a:r>
                    </a:p>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1,498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 </a:t>
                      </a:r>
                    </a:p>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8.3%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 </a:t>
                      </a:r>
                    </a:p>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1,541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 </a:t>
                      </a:r>
                    </a:p>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3,229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6257">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Personal </a:t>
                      </a:r>
                      <a:r>
                        <a:rPr lang="en-US" sz="1600" kern="1200" dirty="0">
                          <a:solidFill>
                            <a:srgbClr val="231F20"/>
                          </a:solidFill>
                          <a:effectLst/>
                          <a:latin typeface="Times New Roman"/>
                          <a:ea typeface="Times New Roman"/>
                          <a:cs typeface="Times New Roman"/>
                        </a:rPr>
                        <a:t>Care &amp; </a:t>
                      </a:r>
                      <a:r>
                        <a:rPr lang="en-US" sz="1600" kern="1200" dirty="0" smtClean="0">
                          <a:solidFill>
                            <a:srgbClr val="231F20"/>
                          </a:solidFill>
                          <a:effectLst/>
                          <a:latin typeface="Times New Roman"/>
                          <a:ea typeface="Times New Roman"/>
                          <a:cs typeface="Times New Roman"/>
                        </a:rPr>
                        <a:t>Service</a:t>
                      </a:r>
                    </a:p>
                    <a:p>
                      <a:pPr marL="314960" marR="0" algn="l" defTabSz="914400" rtl="0" eaLnBrk="1" latinLnBrk="0" hangingPunct="1">
                        <a:lnSpc>
                          <a:spcPts val="1190"/>
                        </a:lnSpc>
                        <a:spcBef>
                          <a:spcPts val="0"/>
                        </a:spcBef>
                        <a:spcAft>
                          <a:spcPts val="0"/>
                        </a:spcAft>
                      </a:pP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17,581</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20,654</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3,073</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17.5</a:t>
                      </a:r>
                      <a:r>
                        <a:rPr lang="en-US" sz="1600" kern="1200" dirty="0">
                          <a:solidFill>
                            <a:srgbClr val="231F20"/>
                          </a:solidFill>
                          <a:effectLst/>
                          <a:latin typeface="Times New Roman"/>
                          <a:ea typeface="Times New Roman"/>
                          <a:cs typeface="Times New Roman"/>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3,076</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4,151</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25582">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Retail</a:t>
                      </a:r>
                      <a:r>
                        <a:rPr lang="en-US" sz="1600" kern="1200" dirty="0">
                          <a:solidFill>
                            <a:srgbClr val="231F20"/>
                          </a:solidFill>
                          <a:effectLst/>
                          <a:latin typeface="Times New Roman"/>
                          <a:ea typeface="Times New Roman"/>
                          <a:cs typeface="Times New Roman"/>
                        </a:rPr>
                        <a:t>, Sales &amp; </a:t>
                      </a:r>
                      <a:r>
                        <a:rPr lang="en-US" sz="1600" kern="1200" dirty="0" smtClean="0">
                          <a:solidFill>
                            <a:srgbClr val="231F20"/>
                          </a:solidFill>
                          <a:effectLst/>
                          <a:latin typeface="Times New Roman"/>
                          <a:ea typeface="Times New Roman"/>
                          <a:cs typeface="Times New Roman"/>
                        </a:rPr>
                        <a:t>Related</a:t>
                      </a:r>
                    </a:p>
                    <a:p>
                      <a:pPr marL="314960" marR="0" algn="l" defTabSz="914400" rtl="0" eaLnBrk="1" latinLnBrk="0" hangingPunct="1">
                        <a:lnSpc>
                          <a:spcPts val="1190"/>
                        </a:lnSpc>
                        <a:spcBef>
                          <a:spcPts val="0"/>
                        </a:spcBef>
                        <a:spcAft>
                          <a:spcPts val="0"/>
                        </a:spcAft>
                      </a:pP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48,505</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53,617</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5,112</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10.5</a:t>
                      </a:r>
                      <a:r>
                        <a:rPr lang="en-US" sz="1600" kern="1200" dirty="0">
                          <a:solidFill>
                            <a:srgbClr val="231F20"/>
                          </a:solidFill>
                          <a:effectLst/>
                          <a:latin typeface="Times New Roman"/>
                          <a:ea typeface="Times New Roman"/>
                          <a:cs typeface="Times New Roman"/>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5,232</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15,001</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25582">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Office </a:t>
                      </a:r>
                      <a:r>
                        <a:rPr lang="en-US" sz="1600" kern="1200" dirty="0">
                          <a:solidFill>
                            <a:srgbClr val="231F20"/>
                          </a:solidFill>
                          <a:effectLst/>
                          <a:latin typeface="Times New Roman"/>
                          <a:ea typeface="Times New Roman"/>
                          <a:cs typeface="Times New Roman"/>
                        </a:rPr>
                        <a:t>and Administrative </a:t>
                      </a:r>
                      <a:r>
                        <a:rPr lang="en-US" sz="1600" kern="1200" dirty="0" smtClean="0">
                          <a:solidFill>
                            <a:srgbClr val="231F20"/>
                          </a:solidFill>
                          <a:effectLst/>
                          <a:latin typeface="Times New Roman"/>
                          <a:ea typeface="Times New Roman"/>
                          <a:cs typeface="Times New Roman"/>
                        </a:rPr>
                        <a:t>Support</a:t>
                      </a:r>
                    </a:p>
                    <a:p>
                      <a:pPr marL="314960" marR="0" algn="l" defTabSz="914400" rtl="0" eaLnBrk="1" latinLnBrk="0" hangingPunct="1">
                        <a:lnSpc>
                          <a:spcPts val="1190"/>
                        </a:lnSpc>
                        <a:spcBef>
                          <a:spcPts val="0"/>
                        </a:spcBef>
                        <a:spcAft>
                          <a:spcPts val="0"/>
                        </a:spcAft>
                      </a:pP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79,181</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84,280</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5,099</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6.4</a:t>
                      </a:r>
                      <a:r>
                        <a:rPr lang="en-US" sz="1600" kern="1200" dirty="0">
                          <a:solidFill>
                            <a:srgbClr val="231F20"/>
                          </a:solidFill>
                          <a:effectLst/>
                          <a:latin typeface="Times New Roman"/>
                          <a:ea typeface="Times New Roman"/>
                          <a:cs typeface="Times New Roman"/>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6,080</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17,015</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25582">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Construction </a:t>
                      </a:r>
                      <a:r>
                        <a:rPr lang="en-US" sz="1600" kern="1200" dirty="0">
                          <a:solidFill>
                            <a:srgbClr val="231F20"/>
                          </a:solidFill>
                          <a:effectLst/>
                          <a:latin typeface="Times New Roman"/>
                          <a:ea typeface="Times New Roman"/>
                          <a:cs typeface="Times New Roman"/>
                        </a:rPr>
                        <a:t>&amp; </a:t>
                      </a:r>
                      <a:r>
                        <a:rPr lang="en-US" sz="1600" kern="1200" dirty="0" smtClean="0">
                          <a:solidFill>
                            <a:srgbClr val="231F20"/>
                          </a:solidFill>
                          <a:effectLst/>
                          <a:latin typeface="Times New Roman"/>
                          <a:ea typeface="Times New Roman"/>
                          <a:cs typeface="Times New Roman"/>
                        </a:rPr>
                        <a:t>Extraction</a:t>
                      </a:r>
                    </a:p>
                    <a:p>
                      <a:pPr marL="314960" marR="0" algn="l" defTabSz="914400" rtl="0" eaLnBrk="1" latinLnBrk="0" hangingPunct="1">
                        <a:lnSpc>
                          <a:spcPts val="1190"/>
                        </a:lnSpc>
                        <a:spcBef>
                          <a:spcPts val="0"/>
                        </a:spcBef>
                        <a:spcAft>
                          <a:spcPts val="0"/>
                        </a:spcAft>
                      </a:pP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18,541</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21,295</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2,754</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14.9</a:t>
                      </a:r>
                      <a:r>
                        <a:rPr lang="en-US" sz="1600" kern="1200" dirty="0">
                          <a:solidFill>
                            <a:srgbClr val="231F20"/>
                          </a:solidFill>
                          <a:effectLst/>
                          <a:latin typeface="Times New Roman"/>
                          <a:ea typeface="Times New Roman"/>
                          <a:cs typeface="Times New Roman"/>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2,755</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4,115</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25582">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Installation</a:t>
                      </a:r>
                      <a:r>
                        <a:rPr lang="en-US" sz="1600" kern="1200" dirty="0">
                          <a:solidFill>
                            <a:srgbClr val="231F20"/>
                          </a:solidFill>
                          <a:effectLst/>
                          <a:latin typeface="Times New Roman"/>
                          <a:ea typeface="Times New Roman"/>
                          <a:cs typeface="Times New Roman"/>
                        </a:rPr>
                        <a:t>, Maintenance, &amp; Repair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16,894</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18,364</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1,470</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8.7</a:t>
                      </a:r>
                      <a:r>
                        <a:rPr lang="en-US" sz="1600" kern="1200" dirty="0">
                          <a:solidFill>
                            <a:srgbClr val="231F20"/>
                          </a:solidFill>
                          <a:effectLst/>
                          <a:latin typeface="Times New Roman"/>
                          <a:ea typeface="Times New Roman"/>
                          <a:cs typeface="Times New Roman"/>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1,544</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3,804</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51163">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Production</a:t>
                      </a:r>
                      <a:r>
                        <a:rPr lang="en-US" sz="1600" kern="1200" dirty="0">
                          <a:solidFill>
                            <a:srgbClr val="231F20"/>
                          </a:solidFill>
                          <a:effectLst/>
                          <a:latin typeface="Times New Roman"/>
                          <a:ea typeface="Times New Roman"/>
                          <a:cs typeface="Times New Roman"/>
                        </a:rPr>
                        <a:t>, Warehouse Lite </a:t>
                      </a: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endParaRPr lang="en-US" sz="1600" kern="1200" dirty="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a:solidFill>
                            <a:srgbClr val="231F20"/>
                          </a:solidFill>
                          <a:effectLst/>
                          <a:latin typeface="Times New Roman"/>
                          <a:ea typeface="Times New Roman"/>
                          <a:cs typeface="Times New Roman"/>
                        </a:rPr>
                        <a:t>Manufacturing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30,221</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31,191</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970</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3.2</a:t>
                      </a:r>
                      <a:r>
                        <a:rPr lang="en-US" sz="1600" kern="1200" dirty="0">
                          <a:solidFill>
                            <a:srgbClr val="231F20"/>
                          </a:solidFill>
                          <a:effectLst/>
                          <a:latin typeface="Times New Roman"/>
                          <a:ea typeface="Times New Roman"/>
                          <a:cs typeface="Times New Roman"/>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1,697</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14960" marR="0" algn="l" defTabSz="914400" rtl="0" eaLnBrk="1" latinLnBrk="0" hangingPunct="1">
                        <a:lnSpc>
                          <a:spcPts val="1190"/>
                        </a:lnSpc>
                        <a:spcBef>
                          <a:spcPts val="0"/>
                        </a:spcBef>
                        <a:spcAft>
                          <a:spcPts val="0"/>
                        </a:spcAft>
                      </a:pPr>
                      <a:endParaRPr lang="en-US" sz="1600" kern="1200" dirty="0" smtClean="0">
                        <a:solidFill>
                          <a:srgbClr val="231F20"/>
                        </a:solidFill>
                        <a:effectLst/>
                        <a:latin typeface="Times New Roman"/>
                        <a:ea typeface="Times New Roman"/>
                        <a:cs typeface="Times New Roman"/>
                      </a:endParaRPr>
                    </a:p>
                    <a:p>
                      <a:pPr marL="314960" marR="0" algn="l" defTabSz="914400" rtl="0" eaLnBrk="1" latinLnBrk="0" hangingPunct="1">
                        <a:lnSpc>
                          <a:spcPts val="1190"/>
                        </a:lnSpc>
                        <a:spcBef>
                          <a:spcPts val="0"/>
                        </a:spcBef>
                        <a:spcAft>
                          <a:spcPts val="0"/>
                        </a:spcAft>
                      </a:pPr>
                      <a:r>
                        <a:rPr lang="en-US" sz="1600" kern="1200" dirty="0" smtClean="0">
                          <a:solidFill>
                            <a:srgbClr val="231F20"/>
                          </a:solidFill>
                          <a:effectLst/>
                          <a:latin typeface="Times New Roman"/>
                          <a:ea typeface="Times New Roman"/>
                          <a:cs typeface="Times New Roman"/>
                        </a:rPr>
                        <a:t>5,830</a:t>
                      </a:r>
                      <a:endParaRPr lang="en-US" sz="1600" kern="1200" dirty="0">
                        <a:solidFill>
                          <a:srgbClr val="231F20"/>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1143000" y="303274"/>
            <a:ext cx="7467600" cy="461665"/>
          </a:xfrm>
          <a:prstGeom prst="rect">
            <a:avLst/>
          </a:prstGeom>
          <a:noFill/>
        </p:spPr>
        <p:txBody>
          <a:bodyPr wrap="square" rtlCol="0">
            <a:spAutoFit/>
          </a:bodyPr>
          <a:lstStyle/>
          <a:p>
            <a:r>
              <a:rPr lang="en-US" sz="2400" b="1" dirty="0" smtClean="0">
                <a:solidFill>
                  <a:srgbClr val="0A8A90"/>
                </a:solidFill>
              </a:rPr>
              <a:t>Rhode Island High Growth Sectors with Entry Level Jobs </a:t>
            </a:r>
            <a:endParaRPr lang="en-US" sz="2400" b="1" dirty="0">
              <a:solidFill>
                <a:srgbClr val="0A8A90"/>
              </a:solidFill>
            </a:endParaRPr>
          </a:p>
        </p:txBody>
      </p:sp>
    </p:spTree>
    <p:extLst>
      <p:ext uri="{BB962C8B-B14F-4D97-AF65-F5344CB8AC3E}">
        <p14:creationId xmlns:p14="http://schemas.microsoft.com/office/powerpoint/2010/main" val="1497601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Sector-Based Approach</a:t>
            </a:r>
            <a:endParaRPr lang="en-US" dirty="0"/>
          </a:p>
        </p:txBody>
      </p:sp>
      <p:sp>
        <p:nvSpPr>
          <p:cNvPr id="3" name="Content Placeholder 2"/>
          <p:cNvSpPr>
            <a:spLocks noGrp="1"/>
          </p:cNvSpPr>
          <p:nvPr>
            <p:ph idx="1"/>
          </p:nvPr>
        </p:nvSpPr>
        <p:spPr>
          <a:xfrm>
            <a:off x="457200" y="1447801"/>
            <a:ext cx="5486400" cy="3886200"/>
          </a:xfrm>
        </p:spPr>
        <p:txBody>
          <a:bodyPr>
            <a:normAutofit fontScale="70000" lnSpcReduction="20000"/>
          </a:bodyPr>
          <a:lstStyle/>
          <a:p>
            <a:r>
              <a:rPr lang="en-US" dirty="0" smtClean="0"/>
              <a:t>A sector-based approach to business development  involves understanding the growth projections and accompanying staffing needs of a particular industry and building a trained workforce to meet those demands. </a:t>
            </a:r>
          </a:p>
          <a:p>
            <a:pPr marL="0" indent="0">
              <a:buNone/>
            </a:pPr>
            <a:endParaRPr lang="en-US" dirty="0" smtClean="0"/>
          </a:p>
          <a:p>
            <a:r>
              <a:rPr lang="en-US" dirty="0" smtClean="0"/>
              <a:t>The purpose </a:t>
            </a:r>
            <a:r>
              <a:rPr lang="en-US" dirty="0"/>
              <a:t>of </a:t>
            </a:r>
            <a:r>
              <a:rPr lang="en-US" dirty="0" smtClean="0"/>
              <a:t>a sector-based approach to workforce development is </a:t>
            </a:r>
            <a:r>
              <a:rPr lang="en-US" dirty="0"/>
              <a:t>to </a:t>
            </a:r>
            <a:r>
              <a:rPr lang="en-US" dirty="0" smtClean="0"/>
              <a:t>improve the </a:t>
            </a:r>
            <a:r>
              <a:rPr lang="en-US" dirty="0"/>
              <a:t>job prospects or quality of jobs for </a:t>
            </a:r>
            <a:r>
              <a:rPr lang="en-US" dirty="0" smtClean="0"/>
              <a:t>entry level workers—while at the same time meeting business needs.</a:t>
            </a:r>
            <a:endParaRPr lang="en-US"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8</a:t>
            </a:fld>
            <a:endParaRPr lang="en-US"/>
          </a:p>
        </p:txBody>
      </p:sp>
      <p:sp>
        <p:nvSpPr>
          <p:cNvPr id="6" name="TextBox 5"/>
          <p:cNvSpPr txBox="1"/>
          <p:nvPr/>
        </p:nvSpPr>
        <p:spPr>
          <a:xfrm>
            <a:off x="6172200" y="1600200"/>
            <a:ext cx="2590800" cy="3693319"/>
          </a:xfrm>
          <a:prstGeom prst="rect">
            <a:avLst/>
          </a:prstGeom>
          <a:noFill/>
        </p:spPr>
        <p:txBody>
          <a:bodyPr wrap="square" rtlCol="0">
            <a:spAutoFit/>
          </a:bodyPr>
          <a:lstStyle/>
          <a:p>
            <a:r>
              <a:rPr lang="en-US" dirty="0" smtClean="0"/>
              <a:t>“</a:t>
            </a:r>
            <a:r>
              <a:rPr lang="en-US" i="1" dirty="0" smtClean="0"/>
              <a:t>After </a:t>
            </a:r>
            <a:r>
              <a:rPr lang="en-US" i="1" dirty="0"/>
              <a:t>40 years of trial and error, sector-based economic development and workforce training has proven to be the only kind of effort that has consistently achieved strong and positive </a:t>
            </a:r>
            <a:r>
              <a:rPr lang="en-US" i="1" dirty="0" smtClean="0"/>
              <a:t>results.” </a:t>
            </a:r>
          </a:p>
          <a:p>
            <a:endParaRPr lang="en-US" dirty="0"/>
          </a:p>
          <a:p>
            <a:r>
              <a:rPr lang="en-US" dirty="0" smtClean="0"/>
              <a:t>Gary Walker</a:t>
            </a:r>
          </a:p>
          <a:p>
            <a:r>
              <a:rPr lang="en-US" dirty="0" smtClean="0"/>
              <a:t>Past President </a:t>
            </a:r>
            <a:r>
              <a:rPr lang="en-US" dirty="0"/>
              <a:t>of Public/Private Ventures.</a:t>
            </a:r>
          </a:p>
        </p:txBody>
      </p:sp>
    </p:spTree>
    <p:extLst>
      <p:ext uri="{BB962C8B-B14F-4D97-AF65-F5344CB8AC3E}">
        <p14:creationId xmlns:p14="http://schemas.microsoft.com/office/powerpoint/2010/main" val="2611426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Sector Based Strategies </a:t>
            </a:r>
            <a:endParaRPr lang="en-US" dirty="0"/>
          </a:p>
        </p:txBody>
      </p:sp>
      <p:sp>
        <p:nvSpPr>
          <p:cNvPr id="3" name="Content Placeholder 2"/>
          <p:cNvSpPr>
            <a:spLocks noGrp="1"/>
          </p:cNvSpPr>
          <p:nvPr>
            <p:ph idx="1"/>
          </p:nvPr>
        </p:nvSpPr>
        <p:spPr>
          <a:xfrm>
            <a:off x="533400" y="1143000"/>
            <a:ext cx="5791200" cy="4572000"/>
          </a:xfrm>
        </p:spPr>
        <p:txBody>
          <a:bodyPr>
            <a:normAutofit fontScale="55000" lnSpcReduction="20000"/>
          </a:bodyPr>
          <a:lstStyle/>
          <a:p>
            <a:r>
              <a:rPr lang="en-US" sz="4000" dirty="0"/>
              <a:t>Sector-based strategies bring businesses and other stakeholders together – including </a:t>
            </a:r>
            <a:r>
              <a:rPr lang="en-US" sz="4000" dirty="0" smtClean="0"/>
              <a:t>economic </a:t>
            </a:r>
            <a:r>
              <a:rPr lang="en-US" sz="4000" dirty="0"/>
              <a:t>developers, </a:t>
            </a:r>
            <a:r>
              <a:rPr lang="en-US" sz="4000" dirty="0" smtClean="0"/>
              <a:t>community </a:t>
            </a:r>
            <a:r>
              <a:rPr lang="en-US" sz="4000" dirty="0"/>
              <a:t>colleges, local governments and workforce trainers – to ensure a pipeline of job-ready workers.  </a:t>
            </a:r>
            <a:endParaRPr lang="en-US" sz="4000" dirty="0" smtClean="0"/>
          </a:p>
          <a:p>
            <a:r>
              <a:rPr lang="en-US" sz="4000" b="1" dirty="0" smtClean="0"/>
              <a:t>Together</a:t>
            </a:r>
            <a:r>
              <a:rPr lang="en-US" sz="4000" dirty="0" smtClean="0"/>
              <a:t> </a:t>
            </a:r>
            <a:r>
              <a:rPr lang="en-US" sz="4000" dirty="0"/>
              <a:t>they develop training curriculums that focus on the skill sets and technologies needed for particular jobs within specific sectors.  </a:t>
            </a:r>
            <a:endParaRPr lang="en-US" sz="4000" dirty="0" smtClean="0"/>
          </a:p>
          <a:p>
            <a:r>
              <a:rPr lang="en-US" sz="4000" dirty="0" smtClean="0"/>
              <a:t>Tailoring </a:t>
            </a:r>
            <a:r>
              <a:rPr lang="en-US" sz="4000" dirty="0"/>
              <a:t>the training increases the speed and reduces the costs of producing ready and reliable employees</a:t>
            </a:r>
            <a:r>
              <a:rPr lang="en-US" sz="4000" dirty="0" smtClean="0"/>
              <a:t>.</a:t>
            </a:r>
          </a:p>
          <a:p>
            <a:r>
              <a:rPr lang="en-US" sz="4000" dirty="0" smtClean="0"/>
              <a:t>It means that those trained “hit the ground running” with very specific skills.</a:t>
            </a:r>
            <a:endParaRPr lang="en-US" sz="4000" dirty="0"/>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9</a:t>
            </a:fld>
            <a:endParaRPr lang="en-US"/>
          </a:p>
        </p:txBody>
      </p:sp>
      <p:sp>
        <p:nvSpPr>
          <p:cNvPr id="5" name="TextBox 4"/>
          <p:cNvSpPr txBox="1"/>
          <p:nvPr/>
        </p:nvSpPr>
        <p:spPr>
          <a:xfrm>
            <a:off x="6477000" y="1752600"/>
            <a:ext cx="2514600" cy="341632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n-US" i="1" dirty="0" smtClean="0"/>
              <a:t>“Sector </a:t>
            </a:r>
            <a:r>
              <a:rPr lang="en-US" i="1" dirty="0"/>
              <a:t>strategies are among the few workforce interventions that statistically </a:t>
            </a:r>
            <a:r>
              <a:rPr lang="en-US" i="1" dirty="0" smtClean="0"/>
              <a:t>demonstrate improved </a:t>
            </a:r>
            <a:r>
              <a:rPr lang="en-US" i="1" dirty="0"/>
              <a:t>employment opportunities and wages for </a:t>
            </a:r>
            <a:r>
              <a:rPr lang="en-US" i="1" dirty="0" smtClean="0"/>
              <a:t>individuals with barriers </a:t>
            </a:r>
            <a:r>
              <a:rPr lang="en-US" i="1" dirty="0"/>
              <a:t>and increased competitiveness of business</a:t>
            </a:r>
            <a:r>
              <a:rPr lang="en-US" i="1" dirty="0" smtClean="0"/>
              <a:t>.”</a:t>
            </a:r>
            <a:endParaRPr lang="en-US" i="1" dirty="0"/>
          </a:p>
        </p:txBody>
      </p:sp>
    </p:spTree>
    <p:extLst>
      <p:ext uri="{BB962C8B-B14F-4D97-AF65-F5344CB8AC3E}">
        <p14:creationId xmlns:p14="http://schemas.microsoft.com/office/powerpoint/2010/main" val="268253381"/>
      </p:ext>
    </p:extLst>
  </p:cSld>
  <p:clrMapOvr>
    <a:masterClrMapping/>
  </p:clrMapOvr>
</p:sld>
</file>

<file path=ppt/theme/theme1.xml><?xml version="1.0" encoding="utf-8"?>
<a:theme xmlns:a="http://schemas.openxmlformats.org/drawingml/2006/main" name="Office Them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983</Words>
  <Application>Microsoft Office PowerPoint</Application>
  <PresentationFormat>On-screen Show (4:3)</PresentationFormat>
  <Paragraphs>229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Practice Improvement Institute Faculty:  Business Development Series</vt:lpstr>
      <vt:lpstr>Business Development Series Description </vt:lpstr>
      <vt:lpstr>Part I: Overview </vt:lpstr>
      <vt:lpstr>Understanding the Labor Market</vt:lpstr>
      <vt:lpstr>Analysis: High Growth Sectors</vt:lpstr>
      <vt:lpstr>PowerPoint Presentation</vt:lpstr>
      <vt:lpstr>Sector-Based Approach</vt:lpstr>
      <vt:lpstr>Sector Based Strategies </vt:lpstr>
      <vt:lpstr>Dissection of Market Sectors</vt:lpstr>
      <vt:lpstr>Understanding the Sell</vt:lpstr>
      <vt:lpstr>Understanding The Sell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Lorrie Lutz</dc:creator>
  <cp:lastModifiedBy>Jillian Grossguth</cp:lastModifiedBy>
  <cp:revision>32</cp:revision>
  <dcterms:created xsi:type="dcterms:W3CDTF">2014-03-09T19:35:24Z</dcterms:created>
  <dcterms:modified xsi:type="dcterms:W3CDTF">2015-03-31T14:46:35Z</dcterms:modified>
</cp:coreProperties>
</file>